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311" r:id="rId6"/>
    <p:sldId id="295" r:id="rId7"/>
    <p:sldId id="312" r:id="rId8"/>
    <p:sldId id="296" r:id="rId9"/>
    <p:sldId id="260" r:id="rId10"/>
    <p:sldId id="292" r:id="rId11"/>
    <p:sldId id="261" r:id="rId12"/>
    <p:sldId id="293" r:id="rId13"/>
    <p:sldId id="262" r:id="rId14"/>
    <p:sldId id="264" r:id="rId15"/>
    <p:sldId id="307" r:id="rId16"/>
    <p:sldId id="304" r:id="rId17"/>
    <p:sldId id="316" r:id="rId18"/>
    <p:sldId id="294" r:id="rId19"/>
    <p:sldId id="309" r:id="rId20"/>
    <p:sldId id="310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314" r:id="rId37"/>
    <p:sldId id="280" r:id="rId38"/>
    <p:sldId id="306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98" r:id="rId47"/>
    <p:sldId id="299" r:id="rId48"/>
    <p:sldId id="300" r:id="rId49"/>
    <p:sldId id="308" r:id="rId50"/>
    <p:sldId id="289" r:id="rId51"/>
    <p:sldId id="297" r:id="rId52"/>
    <p:sldId id="290" r:id="rId53"/>
    <p:sldId id="291" r:id="rId54"/>
    <p:sldId id="315" r:id="rId55"/>
    <p:sldId id="301" r:id="rId56"/>
    <p:sldId id="288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F20E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liyet.com.tr/haberler/henderson-adasi" TargetMode="External"/><Relationship Id="rId2" Type="http://schemas.openxmlformats.org/officeDocument/2006/relationships/hyperlink" Target="https://www.milliyet.com.tr/haberler/guney-pasifi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milliyet.com.tr/haberler/co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500306"/>
            <a:ext cx="7286676" cy="3429024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</a:pPr>
            <a:r>
              <a:rPr lang="tr-TR" sz="39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SELÇUKLU BELEDİYESİ </a:t>
            </a:r>
            <a:r>
              <a:rPr lang="tr-TR" sz="4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4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solidFill>
                  <a:srgbClr val="002060"/>
                </a:solidFill>
              </a:rPr>
              <a:t>İKLİM DEĞİŞİKLİĞİ VE SIFIR ATIK MÜDÜRLÜĞÜ</a:t>
            </a:r>
            <a:r>
              <a:rPr lang="tr-TR" sz="3600" kern="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tr-TR" sz="3600" kern="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tr-TR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20" descr="http://www.selcuklu.bel.tr/images/selcuklu_belediy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856" y="1000108"/>
            <a:ext cx="2378289" cy="2428892"/>
          </a:xfrm>
          <a:prstGeom prst="rect">
            <a:avLst/>
          </a:prstGeom>
          <a:noFill/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3" y="357166"/>
            <a:ext cx="1708799" cy="93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1571636"/>
          </a:xfrm>
        </p:spPr>
        <p:txBody>
          <a:bodyPr>
            <a:noAutofit/>
          </a:bodyPr>
          <a:lstStyle/>
          <a:p>
            <a:r>
              <a:rPr lang="tr-TR" sz="2300" b="1" dirty="0" smtClean="0">
                <a:solidFill>
                  <a:schemeClr val="tx1"/>
                </a:solidFill>
              </a:rPr>
              <a:t>AMBALAJ ATIKLARI ve GERİ DÖNÜŞÜMÜN ÖNEMİ</a:t>
            </a:r>
            <a:r>
              <a:rPr lang="tr-TR" sz="2400" b="1" dirty="0" smtClean="0">
                <a:solidFill>
                  <a:schemeClr val="tx1"/>
                </a:solidFill>
              </a:rPr>
              <a:t/>
            </a:r>
            <a:br>
              <a:rPr lang="tr-TR" sz="2400" b="1" dirty="0" smtClean="0">
                <a:solidFill>
                  <a:schemeClr val="tx1"/>
                </a:solidFill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sz="quarter" idx="1"/>
          </p:nvPr>
        </p:nvSpPr>
        <p:spPr>
          <a:xfrm>
            <a:off x="467544" y="1432148"/>
            <a:ext cx="7992888" cy="45686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1 kişi 1 günde 1.17 kg çöp üretir.</a:t>
            </a:r>
          </a:p>
          <a:p>
            <a:pPr algn="ctr">
              <a:buNone/>
            </a:pPr>
            <a:r>
              <a:rPr lang="tr-TR" dirty="0" smtClean="0"/>
              <a:t>Bu çöpün %20’si ambalaj atığıdır.</a:t>
            </a:r>
          </a:p>
          <a:p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6" name="5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078238" cy="59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buzunlar\Desktop\konteyner\IMG_1219.jpg"/>
          <p:cNvPicPr>
            <a:picLocks noChangeAspect="1" noChangeArrowheads="1"/>
          </p:cNvPicPr>
          <p:nvPr/>
        </p:nvPicPr>
        <p:blipFill>
          <a:blip r:embed="rId3" cstate="print"/>
          <a:srcRect l="5800" t="17335" b="39969"/>
          <a:stretch>
            <a:fillRect/>
          </a:stretch>
        </p:blipFill>
        <p:spPr bwMode="auto">
          <a:xfrm>
            <a:off x="214282" y="3071810"/>
            <a:ext cx="853237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dsı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7563"/>
          <a:stretch>
            <a:fillRect/>
          </a:stretch>
        </p:blipFill>
        <p:spPr>
          <a:xfrm>
            <a:off x="314324" y="976045"/>
            <a:ext cx="8401080" cy="5596227"/>
          </a:xfrm>
          <a:prstGeom prst="rect">
            <a:avLst/>
          </a:prstGeom>
        </p:spPr>
      </p:pic>
      <p:pic>
        <p:nvPicPr>
          <p:cNvPr id="3" name="2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268214" cy="69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71406" y="5461100"/>
            <a:ext cx="57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Arial Black" pitchFamily="34" charset="0"/>
              </a:rPr>
              <a:t>GE</a:t>
            </a:r>
            <a:endParaRPr lang="tr-TR" sz="9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AMBALAJ ATIKLARI ve </a:t>
            </a:r>
            <a:br>
              <a:rPr lang="tr-TR" sz="2400" b="1" dirty="0" smtClean="0"/>
            </a:br>
            <a:r>
              <a:rPr lang="tr-TR" sz="2400" b="1" dirty="0" smtClean="0"/>
              <a:t>GERİ DÖNÜŞÜMÜN ÖNEMİ</a:t>
            </a:r>
            <a:endParaRPr lang="tr-TR" sz="24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58204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402433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ATIKLARIN</a:t>
                      </a:r>
                      <a:r>
                        <a:rPr lang="tr-TR" baseline="0" dirty="0" smtClean="0"/>
                        <a:t> DOĞADA YOK OLUŞ SÜRELERİ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PLASTİK ŞİŞE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400-450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PLASTİK TORBA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CAM</a:t>
                      </a:r>
                      <a:r>
                        <a:rPr lang="tr-TR" baseline="0" dirty="0" smtClean="0"/>
                        <a:t> ŞİŞE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4000-5000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KÖPÜKTEN YAPILMIŞ BARDAK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KARTON ÇAY BARDAĞI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GAZETE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 HAFTA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SİGARA FİLTRESİ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1-5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ATILABİLİR BEBEK BEZİ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450-500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SAKIZ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ALÜMİNYUM KUTU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200-300 YIL</a:t>
                      </a:r>
                      <a:endParaRPr lang="tr-TR" dirty="0"/>
                    </a:p>
                  </a:txBody>
                  <a:tcPr/>
                </a:tc>
              </a:tr>
              <a:tr h="402433">
                <a:tc>
                  <a:txBody>
                    <a:bodyPr/>
                    <a:lstStyle/>
                    <a:p>
                      <a:r>
                        <a:rPr lang="tr-TR" dirty="0" smtClean="0"/>
                        <a:t>ELMA ÇÖPÜ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 AY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280000" cy="641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tul.akca\Desktop\bu-dunyayi-sadece-kendine-ait-sana-insanin-dogaya-verdigi-zarar-33.jpg"/>
          <p:cNvPicPr>
            <a:picLocks noChangeAspect="1" noChangeArrowheads="1"/>
          </p:cNvPicPr>
          <p:nvPr/>
        </p:nvPicPr>
        <p:blipFill>
          <a:blip r:embed="rId2"/>
          <a:srcRect l="18519" b="16049"/>
          <a:stretch>
            <a:fillRect/>
          </a:stretch>
        </p:blipFill>
        <p:spPr bwMode="auto">
          <a:xfrm>
            <a:off x="285720" y="214291"/>
            <a:ext cx="8280000" cy="6364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hris-jordan-midway-atoll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8280000" cy="6385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mal.tahil\Desktop\SIFIR ATIK ALBÜMÜ\123226-1106200583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42844" y="142852"/>
            <a:ext cx="864399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mal.tahil\Desktop\SIFIR ATIK ALBÜMÜ\123231-188561607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593" r="4320"/>
          <a:stretch>
            <a:fillRect/>
          </a:stretch>
        </p:blipFill>
        <p:spPr bwMode="auto">
          <a:xfrm>
            <a:off x="109179" y="71414"/>
            <a:ext cx="8749101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tul.akca\Desktop\Plastik-Çöp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2639"/>
          <a:stretch>
            <a:fillRect/>
          </a:stretch>
        </p:blipFill>
        <p:spPr bwMode="auto">
          <a:xfrm>
            <a:off x="335077" y="214291"/>
            <a:ext cx="8280000" cy="6331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tul.akca\Desktop\©Jordi-Chias-WWF.jpg"/>
          <p:cNvPicPr>
            <a:picLocks noChangeAspect="1" noChangeArrowheads="1"/>
          </p:cNvPicPr>
          <p:nvPr/>
        </p:nvPicPr>
        <p:blipFill>
          <a:blip r:embed="rId2"/>
          <a:srcRect l="19762"/>
          <a:stretch>
            <a:fillRect/>
          </a:stretch>
        </p:blipFill>
        <p:spPr bwMode="auto">
          <a:xfrm>
            <a:off x="285720" y="214288"/>
            <a:ext cx="8358246" cy="621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357298"/>
          </a:xfrm>
        </p:spPr>
        <p:txBody>
          <a:bodyPr/>
          <a:lstStyle/>
          <a:p>
            <a:r>
              <a:rPr lang="tr-TR" i="1" dirty="0" smtClean="0">
                <a:solidFill>
                  <a:srgbClr val="006600"/>
                </a:solidFill>
              </a:rPr>
              <a:t>                      </a:t>
            </a:r>
            <a:r>
              <a:rPr lang="tr-TR" b="1" dirty="0" smtClean="0">
                <a:solidFill>
                  <a:srgbClr val="006600"/>
                </a:solidFill>
                <a:latin typeface="Comic Sans MS" pitchFamily="66" charset="0"/>
              </a:rPr>
              <a:t>ÇEVRE</a:t>
            </a:r>
            <a:r>
              <a:rPr lang="tr-TR" b="1" i="1" dirty="0" smtClean="0">
                <a:solidFill>
                  <a:srgbClr val="006600"/>
                </a:solidFill>
                <a:latin typeface="Comic Sans MS" pitchFamily="66" charset="0"/>
              </a:rPr>
              <a:t> NEDİR? </a:t>
            </a:r>
            <a:endParaRPr lang="tr-TR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4902340"/>
          </a:xfrm>
        </p:spPr>
        <p:txBody>
          <a:bodyPr/>
          <a:lstStyle/>
          <a:p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İçinde bulunduğumuz canlı, cansız tüm varlıkların birbirleri ile ilişkilerini içine alan ortama çevre diyoruz. </a:t>
            </a:r>
          </a:p>
          <a:p>
            <a:pPr>
              <a:buNone/>
            </a:pPr>
            <a:endParaRPr lang="tr-TR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Çevrenin doğal yapısı ve bileşiminin bozulması, değişmesi, bu durumdan </a:t>
            </a:r>
          </a:p>
          <a:p>
            <a:pPr>
              <a:buNone/>
            </a:pP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  canlı, cansız tüm varlıkların </a:t>
            </a:r>
          </a:p>
          <a:p>
            <a:pPr>
              <a:buNone/>
            </a:pP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  olumsuz yönde</a:t>
            </a:r>
          </a:p>
          <a:p>
            <a:pPr>
              <a:buNone/>
            </a:pP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  etkilenmesini ise</a:t>
            </a:r>
          </a:p>
          <a:p>
            <a:pPr>
              <a:buNone/>
            </a:pP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tr-TR" b="1" dirty="0" smtClean="0">
                <a:solidFill>
                  <a:srgbClr val="006600"/>
                </a:solidFill>
                <a:latin typeface="Comic Sans MS" pitchFamily="66" charset="0"/>
              </a:rPr>
              <a:t>çevre kirliliği</a:t>
            </a: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olarak</a:t>
            </a:r>
          </a:p>
          <a:p>
            <a:pPr>
              <a:buNone/>
            </a:pPr>
            <a:r>
              <a:rPr lang="tr-TR" dirty="0" smtClean="0">
                <a:solidFill>
                  <a:srgbClr val="006600"/>
                </a:solidFill>
                <a:latin typeface="Comic Sans MS" pitchFamily="66" charset="0"/>
              </a:rPr>
              <a:t>   tanımlıyoruz.</a:t>
            </a:r>
          </a:p>
          <a:p>
            <a:endParaRPr lang="tr-TR" dirty="0"/>
          </a:p>
        </p:txBody>
      </p:sp>
      <p:pic>
        <p:nvPicPr>
          <p:cNvPr id="4" name="Picture 6" descr="http://t1.gstatic.com/images?q=tbn:ANd9GcR-qb40kdHsUAXZm5caCoYPkDQP-r0MOHJS9PBteX9XlI4q29VG"/>
          <p:cNvPicPr>
            <a:picLocks noChangeAspect="1" noChangeArrowheads="1"/>
          </p:cNvPicPr>
          <p:nvPr/>
        </p:nvPicPr>
        <p:blipFill>
          <a:blip r:embed="rId2" cstate="print"/>
          <a:srcRect t="15212"/>
          <a:stretch>
            <a:fillRect/>
          </a:stretch>
        </p:blipFill>
        <p:spPr bwMode="auto">
          <a:xfrm>
            <a:off x="4823905" y="3429000"/>
            <a:ext cx="40343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570" y="409910"/>
            <a:ext cx="1339082" cy="73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2910" y="385754"/>
            <a:ext cx="7467600" cy="1614486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Güney Pasifik</a:t>
            </a:r>
            <a:r>
              <a:rPr lang="tr-TR" dirty="0" smtClean="0"/>
              <a:t>'teki ıssız </a:t>
            </a:r>
            <a:r>
              <a:rPr lang="tr-TR" dirty="0" err="1" smtClean="0">
                <a:hlinkClick r:id="rId3"/>
              </a:rPr>
              <a:t>Henderson</a:t>
            </a:r>
            <a:r>
              <a:rPr lang="tr-TR" dirty="0" smtClean="0">
                <a:hlinkClick r:id="rId3"/>
              </a:rPr>
              <a:t> Adası</a:t>
            </a:r>
            <a:r>
              <a:rPr lang="tr-TR" dirty="0" smtClean="0"/>
              <a:t> dünyanın en pis plajlarına sahip.Araştırmacılar, adada 37,7 milyon parça plastik </a:t>
            </a:r>
            <a:r>
              <a:rPr lang="tr-TR" dirty="0" smtClean="0">
                <a:hlinkClick r:id="rId4"/>
              </a:rPr>
              <a:t>çöp</a:t>
            </a:r>
            <a:r>
              <a:rPr lang="tr-TR" dirty="0" smtClean="0"/>
              <a:t> buldu.</a:t>
            </a:r>
            <a:endParaRPr lang="tr-TR" dirty="0"/>
          </a:p>
        </p:txBody>
      </p:sp>
      <p:pic>
        <p:nvPicPr>
          <p:cNvPr id="1026" name="Picture 2" descr="C:\Users\betul.akca\Desktop\henders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8358246" cy="448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5984" y="428612"/>
            <a:ext cx="5638816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GERİ</a:t>
            </a:r>
            <a:r>
              <a:rPr lang="tr-TR" b="1" i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DÖNÜŞÜM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186766" cy="4473712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Tüketici tarafından kullanıldıktan sonra kullanım dışı kalan geri dönüştürülebilir atık malzemelerin hammadde olarak tekrar imalat süreçlerine kazandırılmasıdır. Yeniden değerlendirilme imkanı olan atıkların çeşitli fiziksel ve/veya kimyasal işlemlerden geçirilerek ikincil hammaddeye dönüştürülmesi ile üretim sürecine tekrar dahil edilmesi de geri dönüşümü tanımlar.</a:t>
            </a:r>
          </a:p>
          <a:p>
            <a:endParaRPr lang="tr-TR" dirty="0"/>
          </a:p>
        </p:txBody>
      </p:sp>
      <p:pic>
        <p:nvPicPr>
          <p:cNvPr id="4" name="3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00042"/>
            <a:ext cx="1219212" cy="66745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TEKRAR KULLANIM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6248" y="2071678"/>
            <a:ext cx="4500594" cy="4430874"/>
          </a:xfrm>
        </p:spPr>
        <p:txBody>
          <a:bodyPr/>
          <a:lstStyle/>
          <a:p>
            <a:r>
              <a:rPr lang="tr-TR" dirty="0" smtClean="0"/>
              <a:t>Ürünün, tüketicinin kullanımının sonrasında her hangi bir fiziksel/kimyasal veya biyolojik işleme tabi tutulmadan tekrar aynı amaç için değerlendirilmesi süreci, tekrar kullanım olarak nitelendirilebilir.</a:t>
            </a:r>
          </a:p>
          <a:p>
            <a:endParaRPr lang="tr-TR" dirty="0"/>
          </a:p>
        </p:txBody>
      </p:sp>
      <p:pic>
        <p:nvPicPr>
          <p:cNvPr id="4" name="Picture 2" descr="C:\Users\buzunlar\Pictures\aaaaaaaaaaa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57586" cy="3857652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5762" y="274638"/>
            <a:ext cx="7258072" cy="1143000"/>
          </a:xfrm>
        </p:spPr>
        <p:txBody>
          <a:bodyPr>
            <a:normAutofit/>
          </a:bodyPr>
          <a:lstStyle/>
          <a:p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</a:rPr>
              <a:t>GERİ DÖNÜŞEBİLEN AMBALAJLAR</a:t>
            </a:r>
            <a:b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171976" y="2071100"/>
            <a:ext cx="4114800" cy="4286858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Plastik Ambalajlar</a:t>
            </a:r>
          </a:p>
          <a:p>
            <a:r>
              <a:rPr lang="tr-TR" dirty="0" smtClean="0">
                <a:latin typeface="Comic Sans MS" pitchFamily="66" charset="0"/>
              </a:rPr>
              <a:t>Metal Ambalajlar</a:t>
            </a:r>
          </a:p>
          <a:p>
            <a:r>
              <a:rPr lang="tr-TR" dirty="0" smtClean="0">
                <a:latin typeface="Comic Sans MS" pitchFamily="66" charset="0"/>
              </a:rPr>
              <a:t>Kağıt/Karton Ambalajlar</a:t>
            </a:r>
          </a:p>
          <a:p>
            <a:r>
              <a:rPr lang="tr-TR" dirty="0" smtClean="0">
                <a:latin typeface="Comic Sans MS" pitchFamily="66" charset="0"/>
              </a:rPr>
              <a:t>Cam Ambalajlar</a:t>
            </a:r>
          </a:p>
          <a:p>
            <a:r>
              <a:rPr lang="tr-TR" dirty="0" err="1" smtClean="0">
                <a:latin typeface="Comic Sans MS" pitchFamily="66" charset="0"/>
              </a:rPr>
              <a:t>Kompozitler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Ahşap</a:t>
            </a:r>
          </a:p>
          <a:p>
            <a:endParaRPr lang="tr-TR" dirty="0"/>
          </a:p>
        </p:txBody>
      </p:sp>
      <p:pic>
        <p:nvPicPr>
          <p:cNvPr id="4" name="Picture 2" descr="C:\Users\buzunlar\Desktop\konteyner\IMG_8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14327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071678"/>
            <a:ext cx="2857520" cy="27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kizilirmakgeridonusum.com/product_img/b-485453-buru%C5%9Fturulmu%C5%9F_Ka%C4%9F%C4%B1t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143140" cy="2593468"/>
          </a:xfrm>
          <a:prstGeom prst="rect">
            <a:avLst/>
          </a:prstGeom>
          <a:noFill/>
        </p:spPr>
      </p:pic>
      <p:pic>
        <p:nvPicPr>
          <p:cNvPr id="6" name="Picture 4" descr="http://www.blogrunner.com/img/s/newspaper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00306"/>
            <a:ext cx="2214546" cy="166091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143512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smtClean="0"/>
              <a:t>Kağıt - Kartonlar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32656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Nazli\Documents\sunumlaricinfotolar\can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357454" cy="2182820"/>
          </a:xfrm>
          <a:prstGeom prst="rect">
            <a:avLst/>
          </a:prstGeom>
          <a:noFill/>
        </p:spPr>
      </p:pic>
      <p:pic>
        <p:nvPicPr>
          <p:cNvPr id="5" name="Picture 2" descr="C:\Users\Nazli\Documents\sunumlaricinfotolar\aluminyum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357454" cy="2357454"/>
          </a:xfrm>
          <a:prstGeom prst="rect">
            <a:avLst/>
          </a:prstGeom>
          <a:noFill/>
        </p:spPr>
      </p:pic>
      <p:pic>
        <p:nvPicPr>
          <p:cNvPr id="6" name="Picture 6" descr="C:\Users\Nazli\Documents\sunumlaricinfotolar\demirhur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9382" y="2067370"/>
            <a:ext cx="1571636" cy="2580384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143512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smtClean="0"/>
              <a:t>Metaller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32656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300" y="214290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ocuments\sunumlaricinfotolar\pos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309813" cy="2673361"/>
          </a:xfrm>
          <a:prstGeom prst="rect">
            <a:avLst/>
          </a:prstGeom>
          <a:noFill/>
        </p:spPr>
      </p:pic>
      <p:pic>
        <p:nvPicPr>
          <p:cNvPr id="5" name="Picture 6" descr="C:\Users\Nazli\Documents\sunumlaricinfotolar\p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2857520" cy="2285989"/>
          </a:xfrm>
          <a:prstGeom prst="rect">
            <a:avLst/>
          </a:prstGeom>
          <a:noFill/>
        </p:spPr>
      </p:pic>
      <p:pic>
        <p:nvPicPr>
          <p:cNvPr id="6" name="Picture 5" descr="C:\Users\Nazli\Documents\sunumlaricinfotolar\yogu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357430"/>
            <a:ext cx="1928826" cy="221457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143512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smtClean="0"/>
              <a:t>Plastikler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551424"/>
            <a:ext cx="1297839" cy="71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300" y="357174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Nazli\Documents\sunumlaricinfotolar\glass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2143140" cy="2214578"/>
          </a:xfrm>
          <a:prstGeom prst="rect">
            <a:avLst/>
          </a:prstGeom>
          <a:noFill/>
        </p:spPr>
      </p:pic>
      <p:pic>
        <p:nvPicPr>
          <p:cNvPr id="5" name="Picture 2" descr="C:\Users\Nazli\Documents\sunumlaricinfotolar\Empty-Milk-Bot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14554"/>
            <a:ext cx="1762137" cy="2357454"/>
          </a:xfrm>
          <a:prstGeom prst="rect">
            <a:avLst/>
          </a:prstGeom>
          <a:noFill/>
        </p:spPr>
      </p:pic>
      <p:pic>
        <p:nvPicPr>
          <p:cNvPr id="6" name="Picture 4" descr="C:\Users\Nazli\Documents\sunumlaricinfotolar\glas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417" y="2143116"/>
            <a:ext cx="2337971" cy="257176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143512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smtClean="0"/>
              <a:t>Camlar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32656"/>
            <a:ext cx="1298409" cy="71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9176" y="500050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Nazli\Documents\sunumlaricinfotolar\kompoz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357422" cy="2571768"/>
          </a:xfrm>
          <a:prstGeom prst="rect">
            <a:avLst/>
          </a:prstGeom>
          <a:noFill/>
        </p:spPr>
      </p:pic>
      <p:pic>
        <p:nvPicPr>
          <p:cNvPr id="5" name="Picture 3" descr="C:\Users\Nazli\Documents\sunumlaricinfotolar\kompozi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23" y="2428869"/>
            <a:ext cx="2357433" cy="2286016"/>
          </a:xfrm>
          <a:prstGeom prst="rect">
            <a:avLst/>
          </a:prstGeom>
          <a:noFill/>
        </p:spPr>
      </p:pic>
      <p:pic>
        <p:nvPicPr>
          <p:cNvPr id="6" name="Picture 4" descr="C:\Users\Nazli\Documents\sunumlaricinfotolar\kompozi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357430"/>
            <a:ext cx="2643206" cy="250033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143512"/>
            <a:ext cx="9144000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err="1" smtClean="0"/>
              <a:t>Kompozitler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24" y="428612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AMBALAJ ATIKLARI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samina.com.tr/upload/prj1/_old_/produkte/royal/lamellenrost_schatten_we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2928958" cy="1714512"/>
          </a:xfrm>
          <a:prstGeom prst="rect">
            <a:avLst/>
          </a:prstGeom>
          <a:noFill/>
        </p:spPr>
      </p:pic>
      <p:pic>
        <p:nvPicPr>
          <p:cNvPr id="5" name="Picture 2" descr="C:\Users\Nazli\Documents\sunumlaricinfotolar\ahsap pal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2524142" cy="2214578"/>
          </a:xfrm>
          <a:prstGeom prst="rect">
            <a:avLst/>
          </a:prstGeom>
          <a:noFill/>
        </p:spPr>
      </p:pic>
      <p:pic>
        <p:nvPicPr>
          <p:cNvPr id="6" name="Picture 4" descr="http://www.ulas.com.tr/prod/201252918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86058"/>
            <a:ext cx="2057415" cy="128588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714612" y="4929198"/>
            <a:ext cx="3714776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600" dirty="0" smtClean="0"/>
              <a:t>Ahşap</a:t>
            </a:r>
            <a:endParaRPr lang="tr-TR" sz="3600" dirty="0"/>
          </a:p>
        </p:txBody>
      </p:sp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04664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7643834" cy="1214422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  <a:t>           </a:t>
            </a: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ÇEVRE SORUNLARI NELERDİR?</a:t>
            </a:r>
            <a:endParaRPr lang="tr-T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429124" y="1714488"/>
            <a:ext cx="3929090" cy="47863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Hava Kirliliği Sorunu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Su Kirliliği Sorunu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Toprak Kirliliği Sorunu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Gürültü Kirliliği Sorunu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Çöp Sorunu</a:t>
            </a:r>
          </a:p>
          <a:p>
            <a:endParaRPr lang="tr-TR" dirty="0"/>
          </a:p>
        </p:txBody>
      </p:sp>
      <p:pic>
        <p:nvPicPr>
          <p:cNvPr id="4" name="Picture 4" descr="http://t1.gstatic.com/images?q=tbn:ANd9GcTxVhB1iqiLrxwn-ZfDChdxNy8onOjRKmfTONWY1_0NfCM9Gz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571900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1923" y="260648"/>
            <a:ext cx="1220254" cy="66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çöppoşet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4414" y="2305891"/>
            <a:ext cx="2573171" cy="3462242"/>
          </a:xfrm>
          <a:prstGeom prst="rect">
            <a:avLst/>
          </a:prstGeom>
          <a:noFill/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 rot="2668501">
            <a:off x="1847739" y="3382773"/>
            <a:ext cx="11525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4014103">
            <a:off x="3376690" y="2547819"/>
            <a:ext cx="11525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6850837">
            <a:off x="4884408" y="2691934"/>
            <a:ext cx="11525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 rot="8560770">
            <a:off x="5436173" y="3712068"/>
            <a:ext cx="11525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pic>
        <p:nvPicPr>
          <p:cNvPr id="9" name="Picture 23" descr="j02828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61646">
            <a:off x="6730973" y="2516139"/>
            <a:ext cx="1554163" cy="1554163"/>
          </a:xfrm>
          <a:prstGeom prst="rect">
            <a:avLst/>
          </a:prstGeom>
          <a:noFill/>
        </p:spPr>
      </p:pic>
      <p:pic>
        <p:nvPicPr>
          <p:cNvPr id="10" name="Picture 22" descr="j02828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8164">
            <a:off x="5407183" y="763721"/>
            <a:ext cx="1697038" cy="1697037"/>
          </a:xfrm>
          <a:prstGeom prst="rect">
            <a:avLst/>
          </a:prstGeom>
          <a:noFill/>
        </p:spPr>
      </p:pic>
      <p:pic>
        <p:nvPicPr>
          <p:cNvPr id="11" name="Picture 24" descr="j02828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4700">
            <a:off x="2256946" y="685318"/>
            <a:ext cx="1697037" cy="1697038"/>
          </a:xfrm>
          <a:prstGeom prst="rect">
            <a:avLst/>
          </a:prstGeom>
          <a:noFill/>
        </p:spPr>
      </p:pic>
      <p:pic>
        <p:nvPicPr>
          <p:cNvPr id="12" name="Picture 25" descr="j02828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42747">
            <a:off x="109554" y="1966918"/>
            <a:ext cx="1770062" cy="1770063"/>
          </a:xfrm>
          <a:prstGeom prst="rect">
            <a:avLst/>
          </a:prstGeom>
          <a:noFill/>
        </p:spPr>
      </p:pic>
      <p:pic>
        <p:nvPicPr>
          <p:cNvPr id="13" name="12 Resim" descr="selcuklu_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2052" y="274638"/>
            <a:ext cx="7467600" cy="114300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tx1"/>
                </a:solidFill>
              </a:rPr>
              <a:t>AMBALAJ ATIKLARININ TOPLANMASI</a:t>
            </a:r>
            <a:br>
              <a:rPr lang="tr-TR" sz="2200" b="1" dirty="0" smtClean="0">
                <a:solidFill>
                  <a:schemeClr val="tx1"/>
                </a:solidFill>
              </a:rPr>
            </a:b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4880630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r-TR" sz="3000" dirty="0" smtClean="0">
                <a:latin typeface="+mj-lt"/>
              </a:rPr>
              <a:t>Biriktirilen ambalaj atıkları, belirlenen gün ve saatlerde, “Ambalaj Atığı Toplama Araçları”na teslim edilir.</a:t>
            </a:r>
          </a:p>
        </p:txBody>
      </p:sp>
      <p:pic>
        <p:nvPicPr>
          <p:cNvPr id="6" name="5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04664"/>
            <a:ext cx="1298409" cy="71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betul.akca\Downloads\WhatsApp Image 2019-02-25 at 14.16.05.jpeg"/>
          <p:cNvPicPr>
            <a:picLocks noChangeAspect="1" noChangeArrowheads="1"/>
          </p:cNvPicPr>
          <p:nvPr/>
        </p:nvPicPr>
        <p:blipFill>
          <a:blip r:embed="rId3"/>
          <a:srcRect b="13334"/>
          <a:stretch>
            <a:fillRect/>
          </a:stretch>
        </p:blipFill>
        <p:spPr bwMode="auto">
          <a:xfrm>
            <a:off x="285720" y="1357298"/>
            <a:ext cx="828680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74"/>
            <a:ext cx="746760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LİSANSLI TOPLAMA AYIRMA TESİSİ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" name="3 İçerik Yer Tutucusu" descr="8geri dönüşüm tesisi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1643050"/>
            <a:ext cx="4476781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4786314" y="220438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latin typeface="+mj-lt"/>
              </a:rPr>
              <a:t>Tesise getirilen ambalaj atıkları türlerine göre ayrılır.</a:t>
            </a:r>
          </a:p>
        </p:txBody>
      </p:sp>
      <p:pic>
        <p:nvPicPr>
          <p:cNvPr id="6" name="5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00042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24" y="357174"/>
            <a:ext cx="746760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LİSANSLI TOPLAMA AYIRMA TESİSİ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ocuments\sunumlaricinfotolar\whitepaperbaly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467100" cy="378621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572000" y="1857364"/>
            <a:ext cx="371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latin typeface="+mj-lt"/>
              </a:rPr>
              <a:t>Türlerine göre ayrılan ambalaj atıkları balyalanarak geri dönüşüm tesislerine gönderilir.</a:t>
            </a:r>
          </a:p>
        </p:txBody>
      </p:sp>
      <p:pic>
        <p:nvPicPr>
          <p:cNvPr id="6" name="5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6672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8592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      ÇÖZÜM YÖNTEMLERİ</a:t>
            </a:r>
            <a:br>
              <a:rPr lang="tr-TR" sz="3200" b="1" dirty="0" smtClean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7467600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Nazli\Desktop\R0.jpg"/>
          <p:cNvPicPr>
            <a:picLocks noChangeAspect="1" noChangeArrowheads="1"/>
          </p:cNvPicPr>
          <p:nvPr/>
        </p:nvPicPr>
        <p:blipFill>
          <a:blip r:embed="rId3" cstate="print"/>
          <a:srcRect t="6330" b="7971"/>
          <a:stretch>
            <a:fillRect/>
          </a:stretch>
        </p:blipFill>
        <p:spPr bwMode="auto">
          <a:xfrm>
            <a:off x="2714612" y="4143380"/>
            <a:ext cx="3429000" cy="2286016"/>
          </a:xfrm>
          <a:prstGeom prst="rect">
            <a:avLst/>
          </a:prstGeom>
          <a:noFill/>
        </p:spPr>
      </p:pic>
      <p:pic>
        <p:nvPicPr>
          <p:cNvPr id="7" name="6 Resim" descr="selcuklu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439" y="332656"/>
            <a:ext cx="1349706" cy="73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     Tekrar Kullanım – 50’ler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esktop\aee49365cd657f78249120a6799660c2_13159392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40000"/>
          </a:blip>
          <a:srcRect r="1275"/>
          <a:stretch>
            <a:fillRect/>
          </a:stretch>
        </p:blipFill>
        <p:spPr bwMode="auto">
          <a:xfrm>
            <a:off x="182932" y="1571612"/>
            <a:ext cx="5317762" cy="5000660"/>
          </a:xfrm>
          <a:prstGeom prst="rect">
            <a:avLst/>
          </a:prstGeom>
          <a:noFill/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647" y="404664"/>
            <a:ext cx="1367567" cy="74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kemal.tahil\Desktop\videolar sıfır atık\EcRUf5JWsAAnIq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929066"/>
            <a:ext cx="3071834" cy="2643206"/>
          </a:xfrm>
          <a:prstGeom prst="rect">
            <a:avLst/>
          </a:prstGeom>
          <a:noFill/>
        </p:spPr>
      </p:pic>
      <p:pic>
        <p:nvPicPr>
          <p:cNvPr id="1027" name="Picture 3" descr="C:\Users\kemal.tahil\Desktop\videolar sıfır atık\81159127-9d74-4db1-a2db-6b4584d74e99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571612"/>
            <a:ext cx="30352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71414"/>
            <a:ext cx="1081815" cy="592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kemal.tahil\Desktop\videolar sıfır atık\EkGs83sXcAAwI1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430420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2976" y="654016"/>
            <a:ext cx="6781824" cy="631844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Tekrar Kullanım – 90’lar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esktop\tumblr_inline_mix96oxYan1qz4rg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00808"/>
            <a:ext cx="8501122" cy="4912138"/>
          </a:xfrm>
          <a:prstGeom prst="rect">
            <a:avLst/>
          </a:prstGeom>
          <a:noFill/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48680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TEKRAR KULLANIM – 90’lar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etul.akca\Desktop\çit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187" t="30980" r="15837"/>
          <a:stretch>
            <a:fillRect/>
          </a:stretch>
        </p:blipFill>
        <p:spPr bwMode="auto">
          <a:xfrm>
            <a:off x="1142976" y="2357430"/>
            <a:ext cx="32793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kemal.tahil\Desktop\videolar sıfır atık\0z8kgltjpei183l1pu3.jpg"/>
          <p:cNvPicPr>
            <a:picLocks noChangeAspect="1" noChangeArrowheads="1"/>
          </p:cNvPicPr>
          <p:nvPr/>
        </p:nvPicPr>
        <p:blipFill>
          <a:blip r:embed="rId3"/>
          <a:srcRect b="50519"/>
          <a:stretch>
            <a:fillRect/>
          </a:stretch>
        </p:blipFill>
        <p:spPr bwMode="auto">
          <a:xfrm>
            <a:off x="5215186" y="4000504"/>
            <a:ext cx="27144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kemal.tahil\Desktop\videolar sıfır atık\ad521cfe00324612ac4318a09f76ba63.jpg"/>
          <p:cNvPicPr>
            <a:picLocks noChangeAspect="1" noChangeArrowheads="1"/>
          </p:cNvPicPr>
          <p:nvPr/>
        </p:nvPicPr>
        <p:blipFill>
          <a:blip r:embed="rId4"/>
          <a:srcRect t="11208" b="19416"/>
          <a:stretch>
            <a:fillRect/>
          </a:stretch>
        </p:blipFill>
        <p:spPr bwMode="auto">
          <a:xfrm>
            <a:off x="5215186" y="1285860"/>
            <a:ext cx="2714400" cy="2642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439702"/>
            <a:ext cx="7467600" cy="703282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Tekrar Kullanım – 90’lar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esktop\10598319_662705760488218_884866233_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12776"/>
            <a:ext cx="8501122" cy="5230934"/>
          </a:xfrm>
          <a:prstGeom prst="rect">
            <a:avLst/>
          </a:prstGeom>
          <a:noFill/>
        </p:spPr>
      </p:pic>
      <p:pic>
        <p:nvPicPr>
          <p:cNvPr id="5" name="Picture 3" descr="C:\Users\Nazli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032448" cy="2592288"/>
          </a:xfrm>
          <a:prstGeom prst="rect">
            <a:avLst/>
          </a:prstGeom>
          <a:noFill/>
        </p:spPr>
      </p:pic>
      <p:pic>
        <p:nvPicPr>
          <p:cNvPr id="6" name="5 Resim" descr="selcuklu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88640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  <a:latin typeface="Comic Sans MS" pitchFamily="66" charset="0"/>
              </a:rPr>
              <a:t>ÇEVRE KİRLİLİĞİNİN NEDENLERİ?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aile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486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357686" y="1857364"/>
            <a:ext cx="3023585" cy="391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	</a:t>
            </a:r>
            <a:r>
              <a:rPr lang="tr-T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mic Sans MS" pitchFamily="66" charset="0"/>
              </a:rPr>
              <a:t>Hızlı nüfus artışı </a:t>
            </a:r>
            <a:endParaRPr lang="tr-TR" sz="2400" dirty="0">
              <a:solidFill>
                <a:srgbClr val="0070C0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 descr="şehir"/>
          <p:cNvPicPr>
            <a:picLocks noChangeAspect="1" noChangeArrowheads="1"/>
          </p:cNvPicPr>
          <p:nvPr/>
        </p:nvPicPr>
        <p:blipFill>
          <a:blip r:embed="rId3" cstate="print"/>
          <a:srcRect l="19185" t="23798" r="19185" b="20998"/>
          <a:stretch>
            <a:fillRect/>
          </a:stretch>
        </p:blipFill>
        <p:spPr bwMode="auto">
          <a:xfrm>
            <a:off x="714348" y="2857496"/>
            <a:ext cx="3448050" cy="318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pollution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1" y="2857496"/>
            <a:ext cx="3354323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Dikdörtgen"/>
          <p:cNvSpPr/>
          <p:nvPr/>
        </p:nvSpPr>
        <p:spPr>
          <a:xfrm>
            <a:off x="857224" y="6286520"/>
            <a:ext cx="35719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sz="2400" dirty="0" smtClean="0">
                <a:solidFill>
                  <a:srgbClr val="0070C0"/>
                </a:solidFill>
                <a:latin typeface="Comic Sans MS" pitchFamily="66" charset="0"/>
              </a:rPr>
              <a:t>Plansız kentleşme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4572000" y="6215082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sz="2400" dirty="0" smtClean="0">
                <a:solidFill>
                  <a:srgbClr val="0070C0"/>
                </a:solidFill>
                <a:latin typeface="Comic Sans MS" pitchFamily="66" charset="0"/>
              </a:rPr>
              <a:t>Plansız sanayileşme</a:t>
            </a:r>
            <a:endParaRPr lang="tr-T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9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88640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AZALTIM - 2015</a:t>
            </a:r>
            <a:endParaRPr lang="tr-TR" dirty="0"/>
          </a:p>
        </p:txBody>
      </p:sp>
      <p:pic>
        <p:nvPicPr>
          <p:cNvPr id="4" name="Picture 2" descr="http://www.benimkozmetik.com/images/urunler/121852big-2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143140" cy="166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Ok Bağlayıcısı"/>
          <p:cNvCxnSpPr/>
          <p:nvPr/>
        </p:nvCxnSpPr>
        <p:spPr>
          <a:xfrm flipV="1">
            <a:off x="5076056" y="2996952"/>
            <a:ext cx="1080000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Resim" descr="selcuklu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32656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latin typeface="Calibri" pitchFamily="34" charset="0"/>
              </a:rPr>
              <a:t>KAĞIT - KARTON GERİ DÖNÜŞÜMÜ</a:t>
            </a:r>
            <a:br>
              <a:rPr lang="tr-TR" sz="3200" b="1" dirty="0" smtClean="0">
                <a:latin typeface="Calibri" pitchFamily="34" charset="0"/>
              </a:rPr>
            </a:br>
            <a:endParaRPr lang="tr-TR" dirty="0"/>
          </a:p>
        </p:txBody>
      </p:sp>
      <p:pic>
        <p:nvPicPr>
          <p:cNvPr id="4" name="Picture 2" descr="C:\Users\Nazli\Documents\sunumlaricinfotolar\cardboard-box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141984" cy="1513012"/>
          </a:xfrm>
          <a:prstGeom prst="rect">
            <a:avLst/>
          </a:prstGeom>
          <a:noFill/>
        </p:spPr>
      </p:pic>
      <p:pic>
        <p:nvPicPr>
          <p:cNvPr id="5" name="Picture 3" descr="C:\Users\Nazli\Documents\sunumlaricinfotolar\kartonsıv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119301" cy="1589476"/>
          </a:xfrm>
          <a:prstGeom prst="rect">
            <a:avLst/>
          </a:prstGeom>
          <a:noFill/>
        </p:spPr>
      </p:pic>
      <p:pic>
        <p:nvPicPr>
          <p:cNvPr id="6" name="Picture 7" descr="C:\Users\Nazli\Documents\sunumlaricinfotolar\geridonusmuskag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500330" cy="1875248"/>
          </a:xfrm>
          <a:prstGeom prst="rect">
            <a:avLst/>
          </a:prstGeom>
          <a:noFill/>
        </p:spPr>
      </p:pic>
      <p:pic>
        <p:nvPicPr>
          <p:cNvPr id="7" name="Picture 5" descr="C:\Users\Nazli\Documents\sunumlaricinfotolar\tuvaletkagi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2682876" cy="172374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755576" y="33569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Karton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76056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Selüloz Süreci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259632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Alışveriş Çantaları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429256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Tuvalet Kağıdı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3347864" y="24208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 flipV="1">
            <a:off x="4427984" y="400506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5400000">
            <a:off x="5727202" y="42180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14 Resim" descr="selcuklu_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04928" y="642918"/>
            <a:ext cx="7467600" cy="128588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latin typeface="Calibri" pitchFamily="34" charset="0"/>
              </a:rPr>
              <a:t>METAL GERİ DÖNÜŞÜMÜ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ocuments\sunumlaricinfotolar\aluminyumc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1800200" cy="2448272"/>
          </a:xfrm>
          <a:prstGeom prst="rect">
            <a:avLst/>
          </a:prstGeom>
          <a:noFill/>
        </p:spPr>
      </p:pic>
      <p:pic>
        <p:nvPicPr>
          <p:cNvPr id="5" name="Picture 1" descr="C:\Users\Nazli\Documents\sunumlaricinfotolar\whitepaperba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2852936"/>
            <a:ext cx="2232248" cy="1793535"/>
          </a:xfrm>
          <a:prstGeom prst="rect">
            <a:avLst/>
          </a:prstGeom>
          <a:noFill/>
        </p:spPr>
      </p:pic>
      <p:pic>
        <p:nvPicPr>
          <p:cNvPr id="6" name="Picture 3" descr="C:\Users\Nazli\Documents\sunumlaricinfotolar\aluminyumwind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000264" cy="2271728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714348" y="507207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Alüminyum Kutu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71868" y="50006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Balyalanmış Alüminyum Kutular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012160" y="50131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Alüminyum Pencereye Dönüşüm</a:t>
            </a:r>
            <a:endParaRPr lang="tr-TR" dirty="0"/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2357422" y="36433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5796136" y="35730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11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04664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47804" y="642926"/>
            <a:ext cx="7467600" cy="114300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  <a:t>CAM GERİ DÖNÜŞÜMÜ</a:t>
            </a:r>
            <a:b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Nazli\Documents\sunumlaricinfotolar\gl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916833"/>
            <a:ext cx="2160240" cy="1872208"/>
          </a:xfrm>
          <a:prstGeom prst="rect">
            <a:avLst/>
          </a:prstGeom>
          <a:noFill/>
        </p:spPr>
      </p:pic>
      <p:pic>
        <p:nvPicPr>
          <p:cNvPr id="5" name="Picture 2" descr="C:\Users\Nazli\Documents\sunumlaricinfotolar\camkirigi.jpg"/>
          <p:cNvPicPr>
            <a:picLocks noChangeAspect="1" noChangeArrowheads="1"/>
          </p:cNvPicPr>
          <p:nvPr/>
        </p:nvPicPr>
        <p:blipFill>
          <a:blip r:embed="rId3" cstate="print"/>
          <a:srcRect l="2632" r="5263"/>
          <a:stretch>
            <a:fillRect/>
          </a:stretch>
        </p:blipFill>
        <p:spPr bwMode="auto">
          <a:xfrm>
            <a:off x="3059832" y="2060848"/>
            <a:ext cx="2500330" cy="2714644"/>
          </a:xfrm>
          <a:prstGeom prst="rect">
            <a:avLst/>
          </a:prstGeom>
          <a:noFill/>
        </p:spPr>
      </p:pic>
      <p:pic>
        <p:nvPicPr>
          <p:cNvPr id="6" name="Picture 3" descr="C:\Users\Nazli\Documents\sunumlaricinfotolar\glass3.jpg"/>
          <p:cNvPicPr>
            <a:picLocks noChangeAspect="1" noChangeArrowheads="1"/>
          </p:cNvPicPr>
          <p:nvPr/>
        </p:nvPicPr>
        <p:blipFill>
          <a:blip r:embed="rId2" cstate="print"/>
          <a:srcRect r="25963"/>
          <a:stretch>
            <a:fillRect/>
          </a:stretch>
        </p:blipFill>
        <p:spPr bwMode="auto">
          <a:xfrm>
            <a:off x="6084168" y="1052736"/>
            <a:ext cx="2214578" cy="1957393"/>
          </a:xfrm>
          <a:prstGeom prst="rect">
            <a:avLst/>
          </a:prstGeom>
          <a:noFill/>
        </p:spPr>
      </p:pic>
      <p:pic>
        <p:nvPicPr>
          <p:cNvPr id="7" name="Picture 4" descr="C:\Users\Nazli\Documents\sunumlaricinfotolar\asf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1857388" cy="1485911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642910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Cam Şişe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643306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Cam Kırığı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372200" y="29249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Cam Şişe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084168" y="573325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Asfalt Malzemesi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5868144" y="357301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652120" y="24208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14 Resim" descr="selcuklu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60648"/>
            <a:ext cx="1226971" cy="67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90680" y="274638"/>
            <a:ext cx="7467600" cy="114300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  <a:t>PLASTİK GERİ DÖNÜŞÜMÜ</a:t>
            </a:r>
            <a:b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ocuments\sunumlaricinfotolar\mavi kapa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016224" cy="1926580"/>
          </a:xfrm>
          <a:prstGeom prst="rect">
            <a:avLst/>
          </a:prstGeom>
          <a:noFill/>
        </p:spPr>
      </p:pic>
      <p:pic>
        <p:nvPicPr>
          <p:cNvPr id="5" name="Picture 3" descr="C:\Users\Nazli\Documents\sunumlaricinfotolar\blue-pet-flakes.jpg"/>
          <p:cNvPicPr>
            <a:picLocks noChangeAspect="1" noChangeArrowheads="1"/>
          </p:cNvPicPr>
          <p:nvPr/>
        </p:nvPicPr>
        <p:blipFill>
          <a:blip r:embed="rId3" cstate="print"/>
          <a:srcRect b="18841"/>
          <a:stretch>
            <a:fillRect/>
          </a:stretch>
        </p:blipFill>
        <p:spPr bwMode="auto">
          <a:xfrm>
            <a:off x="3347864" y="1340768"/>
            <a:ext cx="1872208" cy="1800200"/>
          </a:xfrm>
          <a:prstGeom prst="rect">
            <a:avLst/>
          </a:prstGeom>
          <a:noFill/>
        </p:spPr>
      </p:pic>
      <p:pic>
        <p:nvPicPr>
          <p:cNvPr id="6" name="Picture 5" descr="C:\Users\Nazli\Documents\sunumlaricinfotolar\Recycled-LDPE-Granules-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214578" cy="1716222"/>
          </a:xfrm>
          <a:prstGeom prst="rect">
            <a:avLst/>
          </a:prstGeom>
          <a:noFill/>
        </p:spPr>
      </p:pic>
      <p:pic>
        <p:nvPicPr>
          <p:cNvPr id="7" name="Picture 4" descr="C:\Users\Nazli\Documents\sunumlaricinfotolar\mavika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357454" cy="1774917"/>
          </a:xfrm>
          <a:prstGeom prst="rect">
            <a:avLst/>
          </a:prstGeom>
          <a:noFill/>
        </p:spPr>
      </p:pic>
      <p:pic>
        <p:nvPicPr>
          <p:cNvPr id="8" name="Picture 6" descr="C:\Users\Nazli\Documents\sunumlaricinfotolar\le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149080"/>
            <a:ext cx="2016224" cy="171451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95536" y="33569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Mavi Kapak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419872" y="32849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Plastik Çapak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588224" y="32849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Plastik Granül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286116" y="61436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Plastik Kasaya Dönüşüm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228184" y="602128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Plastik Oyuncağa Dönüşüm</a:t>
            </a:r>
            <a:endParaRPr lang="tr-TR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2500298" y="25717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5436096" y="24928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rot="10800000" flipV="1">
            <a:off x="5508104" y="3284984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>
            <a:off x="6184427" y="3616773"/>
            <a:ext cx="6651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17 Resim" descr="selcuklu_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32656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9242" y="428612"/>
            <a:ext cx="7467600" cy="114300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  <a:t>AHŞAP GERİ DÖNÜŞÜMÜ</a:t>
            </a:r>
            <a:b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azli\Documents\sunumlaricinfotolar\ahsap palet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016224" cy="1828800"/>
          </a:xfrm>
          <a:prstGeom prst="rect">
            <a:avLst/>
          </a:prstGeom>
          <a:noFill/>
        </p:spPr>
      </p:pic>
      <p:pic>
        <p:nvPicPr>
          <p:cNvPr id="5" name="Picture 4" descr="C:\Users\Nazli\Documents\sunumlaricinfotolar\ahsap pale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088232" cy="1728192"/>
          </a:xfrm>
          <a:prstGeom prst="rect">
            <a:avLst/>
          </a:prstGeom>
          <a:noFill/>
        </p:spPr>
      </p:pic>
      <p:pic>
        <p:nvPicPr>
          <p:cNvPr id="6" name="Picture 6" descr="C:\Users\Nazli\Documents\sunumlaricinfotolar\ahsap palet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84784"/>
            <a:ext cx="2142000" cy="1786520"/>
          </a:xfrm>
          <a:prstGeom prst="rect">
            <a:avLst/>
          </a:prstGeom>
          <a:noFill/>
        </p:spPr>
      </p:pic>
      <p:pic>
        <p:nvPicPr>
          <p:cNvPr id="7" name="Picture 3" descr="C:\Users\Nazli\Documents\sunumlaricinfotolar\ahsappalet parcal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2286005" cy="1928817"/>
          </a:xfrm>
          <a:prstGeom prst="rect">
            <a:avLst/>
          </a:prstGeom>
          <a:noFill/>
        </p:spPr>
      </p:pic>
      <p:pic>
        <p:nvPicPr>
          <p:cNvPr id="8" name="Picture 2" descr="C:\Users\Nazli\Documents\sunumlaricinfotolar\ahsap pa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2214578" cy="1660934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467544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Ahşap Palet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491880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Ahşap Palet Tamiri 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084168" y="3356992"/>
            <a:ext cx="243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Ahşap Palet Tamiri 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0" y="4365104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Yeniden kullanılması mümkün olmayan ahşap paletler sunta fabrikalarına gönderilir.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148064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Geri Dönüştürülmüş Ahşap Palet</a:t>
            </a:r>
            <a:endParaRPr lang="tr-TR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2771800" y="24928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5652120" y="256490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rot="16200000" flipH="1">
            <a:off x="2143108" y="378619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>
            <a:off x="7131073" y="396627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17 Resim" descr="selcuklu_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60648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1372689" y="86813"/>
            <a:ext cx="6556897" cy="6556897"/>
            <a:chOff x="2402092" y="-63738"/>
            <a:chExt cx="6556897" cy="65568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Oval"/>
            <p:cNvSpPr/>
            <p:nvPr/>
          </p:nvSpPr>
          <p:spPr>
            <a:xfrm>
              <a:off x="2402092" y="-63738"/>
              <a:ext cx="6556897" cy="6556897"/>
            </a:xfrm>
            <a:prstGeom prst="ellipse">
              <a:avLst/>
            </a:pr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451123" y="135178"/>
              <a:ext cx="2458836" cy="8483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Önleme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grpSp>
        <p:nvGrpSpPr>
          <p:cNvPr id="7" name="6 Grup"/>
          <p:cNvGrpSpPr/>
          <p:nvPr/>
        </p:nvGrpSpPr>
        <p:grpSpPr>
          <a:xfrm>
            <a:off x="1785319" y="1000107"/>
            <a:ext cx="5573362" cy="5215573"/>
            <a:chOff x="2914907" y="983534"/>
            <a:chExt cx="5573362" cy="55733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Oval"/>
            <p:cNvSpPr/>
            <p:nvPr/>
          </p:nvSpPr>
          <p:spPr>
            <a:xfrm>
              <a:off x="2914907" y="983534"/>
              <a:ext cx="5573362" cy="5573362"/>
            </a:xfrm>
            <a:prstGeom prst="ellipse">
              <a:avLst/>
            </a:pr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558580" y="1059874"/>
              <a:ext cx="2344764" cy="5343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Döngüsel Kaynak Kullanımı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2277087" y="1571612"/>
            <a:ext cx="4589827" cy="4152302"/>
            <a:chOff x="3406675" y="1967069"/>
            <a:chExt cx="4589827" cy="45898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10 Oval"/>
            <p:cNvSpPr/>
            <p:nvPr/>
          </p:nvSpPr>
          <p:spPr>
            <a:xfrm>
              <a:off x="3406675" y="1967069"/>
              <a:ext cx="4589827" cy="4589827"/>
            </a:xfrm>
            <a:prstGeom prst="ellipse">
              <a:avLst/>
            </a:prstGeom>
            <a:gradFill rotWithShape="0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513971" y="2203965"/>
              <a:ext cx="2375235" cy="6333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Sürdürülebilir Ürün Tercihi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2768854" y="2357430"/>
            <a:ext cx="3606293" cy="3071834"/>
            <a:chOff x="3898442" y="2950603"/>
            <a:chExt cx="3606293" cy="36062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Oval"/>
            <p:cNvSpPr/>
            <p:nvPr/>
          </p:nvSpPr>
          <p:spPr>
            <a:xfrm>
              <a:off x="3898442" y="2950603"/>
              <a:ext cx="3606293" cy="3606293"/>
            </a:xfrm>
            <a:prstGeom prst="ellipse">
              <a:avLst/>
            </a:prstGeom>
            <a:gradFill rotWithShape="0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727889" y="3275170"/>
              <a:ext cx="1947398" cy="6491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Yeniden Kullanım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3286116" y="3071810"/>
            <a:ext cx="2622758" cy="2265568"/>
            <a:chOff x="4390209" y="3934138"/>
            <a:chExt cx="2622758" cy="26227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Oval"/>
            <p:cNvSpPr/>
            <p:nvPr/>
          </p:nvSpPr>
          <p:spPr>
            <a:xfrm>
              <a:off x="4390209" y="3934138"/>
              <a:ext cx="2622758" cy="2622758"/>
            </a:xfrm>
            <a:prstGeom prst="ellipse">
              <a:avLst/>
            </a:prstGeom>
            <a:gradFill rotWithShape="0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4849192" y="4182241"/>
              <a:ext cx="1704793" cy="65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Geri Dönüşüm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3643306" y="3786190"/>
            <a:ext cx="2071702" cy="1496348"/>
            <a:chOff x="4647305" y="4917672"/>
            <a:chExt cx="2108566" cy="16392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Oval"/>
            <p:cNvSpPr/>
            <p:nvPr/>
          </p:nvSpPr>
          <p:spPr>
            <a:xfrm>
              <a:off x="4647305" y="4917672"/>
              <a:ext cx="2108566" cy="1639224"/>
            </a:xfrm>
            <a:prstGeom prst="ellipse">
              <a:avLst/>
            </a:prstGeom>
            <a:solidFill>
              <a:sysClr val="windowText" lastClr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4956098" y="5327478"/>
              <a:ext cx="1490981" cy="819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latin typeface="Palatino Linotype"/>
                  <a:ea typeface=""/>
                  <a:cs typeface=""/>
                </a:rPr>
                <a:t>Enerji Bertaraf</a:t>
              </a:r>
              <a:endParaRPr lang="tr-TR" sz="1600" b="1" kern="1200" dirty="0">
                <a:solidFill>
                  <a:sysClr val="window" lastClr="FFFFFF"/>
                </a:solidFill>
                <a:latin typeface="Palatino Linotype"/>
                <a:ea typeface=""/>
                <a:cs typeface=""/>
              </a:endParaRPr>
            </a:p>
          </p:txBody>
        </p:sp>
      </p:grpSp>
      <p:sp>
        <p:nvSpPr>
          <p:cNvPr id="22" name="21 Metin kutusu"/>
          <p:cNvSpPr txBox="1"/>
          <p:nvPr/>
        </p:nvSpPr>
        <p:spPr>
          <a:xfrm rot="16200000">
            <a:off x="-2240288" y="3142116"/>
            <a:ext cx="5857917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2200" b="1" dirty="0" smtClean="0">
                <a:ln w="11430"/>
                <a:solidFill>
                  <a:schemeClr val="tx1"/>
                </a:solidFill>
                <a:latin typeface="Arial Black" pitchFamily="34" charset="0"/>
              </a:rPr>
              <a:t>SIFIR ATIK YÖNETİMİ HİYEYARŞİSİ</a:t>
            </a:r>
            <a:endParaRPr lang="tr-TR" sz="2200" b="1" dirty="0">
              <a:ln w="11430"/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tul.akca\Desktop\okyanus atık.jpg"/>
          <p:cNvPicPr>
            <a:picLocks noChangeAspect="1" noChangeArrowheads="1"/>
          </p:cNvPicPr>
          <p:nvPr/>
        </p:nvPicPr>
        <p:blipFill>
          <a:blip r:embed="rId2"/>
          <a:srcRect t="11538"/>
          <a:stretch>
            <a:fillRect/>
          </a:stretch>
        </p:blipFill>
        <p:spPr bwMode="auto">
          <a:xfrm>
            <a:off x="1360396" y="1142984"/>
            <a:ext cx="6423208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0" y="3571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GERİ DÖNÜŞÜM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300" y="-24"/>
            <a:ext cx="7467600" cy="93978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GERİ DÖNÜŞÜM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etul.akca\Desktop\adidas-dogu-dostu-ayakkab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514" t="17550"/>
          <a:stretch>
            <a:fillRect/>
          </a:stretch>
        </p:blipFill>
        <p:spPr bwMode="auto">
          <a:xfrm>
            <a:off x="173041" y="1285860"/>
            <a:ext cx="8542363" cy="543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tul.akca\Desktop\volvoya-avrupa-plastik-geri-donusum-odu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1"/>
            <a:ext cx="8358246" cy="5455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0" y="-71438"/>
            <a:ext cx="9144000" cy="1000108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GERİ DÖNÜŞÜM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6"/>
          <p:cNvGrpSpPr>
            <a:grpSpLocks/>
          </p:cNvGrpSpPr>
          <p:nvPr/>
        </p:nvGrpSpPr>
        <p:grpSpPr bwMode="auto">
          <a:xfrm>
            <a:off x="142844" y="892951"/>
            <a:ext cx="8858312" cy="5107817"/>
            <a:chOff x="-662426" y="182140"/>
            <a:chExt cx="11264261" cy="5978463"/>
          </a:xfrm>
        </p:grpSpPr>
        <p:pic>
          <p:nvPicPr>
            <p:cNvPr id="5" name="Resim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62426" y="182140"/>
              <a:ext cx="11264261" cy="597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Metin kutusu 3"/>
            <p:cNvSpPr txBox="1">
              <a:spLocks noChangeArrowheads="1"/>
            </p:cNvSpPr>
            <p:nvPr/>
          </p:nvSpPr>
          <p:spPr bwMode="auto">
            <a:xfrm>
              <a:off x="4788023" y="4018508"/>
              <a:ext cx="5722971" cy="18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tr-TR" sz="9900" b="1" dirty="0" smtClean="0">
                  <a:solidFill>
                    <a:srgbClr val="FF3300"/>
                  </a:solidFill>
                  <a:latin typeface="Calibri" pitchFamily="34" charset="0"/>
                </a:rPr>
                <a:t>NEDİR?</a:t>
              </a:r>
              <a:endParaRPr lang="tr-TR" sz="9900" b="1" dirty="0">
                <a:solidFill>
                  <a:srgbClr val="FF33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i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SIFIR ATIK İLE;</a:t>
            </a:r>
            <a:br>
              <a:rPr lang="tr-TR" sz="3200" b="1" i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86808" cy="1857388"/>
          </a:xfrm>
        </p:spPr>
        <p:txBody>
          <a:bodyPr>
            <a:normAutofit fontScale="92500"/>
          </a:bodyPr>
          <a:lstStyle/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tr-TR" sz="2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Toplam katı atık miktarı azaltılmakta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tr-TR" sz="2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Atık depolama alanının ömrü uzatılmakta,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tr-TR" sz="2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Doğal denge korunmakta,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tr-TR" sz="2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Enerji ve hammadde tasarrufu sağlanmakta,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tr-TR" sz="2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Sürdürülebilir bir atık yönetimi uygulaması hayata geçirilmektedir</a:t>
            </a:r>
            <a:r>
              <a:rPr lang="tr-TR" sz="2000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60648"/>
            <a:ext cx="1154393" cy="63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kemal.tahil\Desktop\SIFIR ATIK ALBÜMÜ\2a240313-d2c7-4b47-8600-78eb71eb084a.jpg"/>
          <p:cNvPicPr>
            <a:picLocks noChangeAspect="1" noChangeArrowheads="1"/>
          </p:cNvPicPr>
          <p:nvPr/>
        </p:nvPicPr>
        <p:blipFill>
          <a:blip r:embed="rId3"/>
          <a:srcRect r="14186"/>
          <a:stretch>
            <a:fillRect/>
          </a:stretch>
        </p:blipFill>
        <p:spPr bwMode="auto">
          <a:xfrm>
            <a:off x="1714480" y="3143248"/>
            <a:ext cx="571504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214546" y="223660"/>
            <a:ext cx="6500859" cy="10587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1 ton atık kâğıdın geri kazanılması 17 ağacı kesilmekten kurtarır.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14282" y="1723411"/>
            <a:ext cx="6286544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Yeni üretime kıyasla, metal ve plastik geri kazanımı ile %95 enerji tasarrufu sağlanabilmektedir.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285985" y="3195195"/>
            <a:ext cx="6500857" cy="15841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r-T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25 adet 2 litrelik içecek şişesi geri kazanılsa bu maddeden bir plastik süveter elde edebilirsiniz</a:t>
            </a:r>
            <a:r>
              <a:rPr lang="tr-TR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20" y="5085283"/>
            <a:ext cx="6572296" cy="12726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eaLnBrk="1" hangingPunct="1">
              <a:defRPr/>
            </a:pPr>
            <a:r>
              <a:rPr lang="tr-TR" sz="2400" dirty="0">
                <a:solidFill>
                  <a:schemeClr val="bg1"/>
                </a:solidFill>
                <a:cs typeface="Arial" pitchFamily="34" charset="0"/>
              </a:rPr>
              <a:t>Organik atıklardan </a:t>
            </a:r>
            <a:r>
              <a:rPr lang="tr-TR" sz="2400" dirty="0" err="1">
                <a:solidFill>
                  <a:schemeClr val="bg1"/>
                </a:solidFill>
                <a:cs typeface="Arial" pitchFamily="34" charset="0"/>
              </a:rPr>
              <a:t>kompost</a:t>
            </a:r>
            <a:r>
              <a:rPr lang="tr-TR" sz="2400" dirty="0">
                <a:solidFill>
                  <a:schemeClr val="bg1"/>
                </a:solidFill>
                <a:cs typeface="Arial" pitchFamily="34" charset="0"/>
              </a:rPr>
              <a:t> elde edilerek toprak iyileştirici olarak kullanılabilmektedir.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0"/>
            <a:ext cx="1579563" cy="1847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4" t="3136" r="2640" b="3711"/>
          <a:stretch>
            <a:fillRect/>
          </a:stretch>
        </p:blipFill>
        <p:spPr bwMode="auto">
          <a:xfrm>
            <a:off x="7000892" y="1428736"/>
            <a:ext cx="1406525" cy="14462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1592634" cy="16140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976649"/>
            <a:ext cx="1783894" cy="1809937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89999" sy="-20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ATIK PİLLER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154304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Kullanım ömrünü tamamlanmış piller ise atık pil olarak adlandırılır. 1 adet atık pil 4 metrekare toprağı kirletmekte,600.000 litre suyu kirletmektedir.</a:t>
            </a:r>
            <a:endParaRPr lang="tr-TR" dirty="0"/>
          </a:p>
        </p:txBody>
      </p:sp>
      <p:pic>
        <p:nvPicPr>
          <p:cNvPr id="4" name="Picture 2" descr="C:\Users\buzunlar\Pictures\3MEYMU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828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76672"/>
            <a:ext cx="1153823" cy="6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elcuklu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83" y="250816"/>
            <a:ext cx="1368707" cy="749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Dikdörtgen"/>
          <p:cNvSpPr/>
          <p:nvPr/>
        </p:nvSpPr>
        <p:spPr>
          <a:xfrm>
            <a:off x="571472" y="2000240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 Black" pitchFamily="34" charset="0"/>
              </a:rPr>
              <a:t>İlçemizde okul ve muhtar ofislerine, marketler, eczanelere ve sitelere atık pil kutuları bırakılmaktadır.</a:t>
            </a:r>
            <a:endParaRPr lang="tr-TR" sz="2400" dirty="0">
              <a:latin typeface="Arial Black" pitchFamily="34" charset="0"/>
            </a:endParaRPr>
          </a:p>
        </p:txBody>
      </p:sp>
      <p:pic>
        <p:nvPicPr>
          <p:cNvPr id="1026" name="Picture 2" descr="C:\Users\kemal.tahil\Desktop\SIFIR ATIK ALBÜMÜ\TEDEM ERENKÖY KAMPÜSÜ\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614214" cy="615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MOBİL ATIK GETİRME MERKEZLERİ</a:t>
            </a:r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kemal.tahil\Desktop\SIFIR ATIK ALBÜMÜ\92e3989e-d628-4f1a-9c6e-17d8b4767830.jpg"/>
          <p:cNvPicPr>
            <a:picLocks noChangeAspect="1" noChangeArrowheads="1"/>
          </p:cNvPicPr>
          <p:nvPr/>
        </p:nvPicPr>
        <p:blipFill>
          <a:blip r:embed="rId2"/>
          <a:srcRect l="9574" t="32624" r="13830" b="12057"/>
          <a:stretch>
            <a:fillRect/>
          </a:stretch>
        </p:blipFill>
        <p:spPr bwMode="auto">
          <a:xfrm>
            <a:off x="285720" y="1509104"/>
            <a:ext cx="8429684" cy="499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tul.akca\Desktop\geridonusum_do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852" t="10787" r="11881" b="10109"/>
          <a:stretch>
            <a:fillRect/>
          </a:stretch>
        </p:blipFill>
        <p:spPr bwMode="auto">
          <a:xfrm>
            <a:off x="214282" y="131267"/>
            <a:ext cx="8527099" cy="658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Documents and Settings\aterlemez\Desktop\Yeni Klasör\AtikAmbala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7324" y="-24"/>
            <a:ext cx="916132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Dikdörtgen"/>
          <p:cNvSpPr/>
          <p:nvPr/>
        </p:nvSpPr>
        <p:spPr>
          <a:xfrm>
            <a:off x="214282" y="4357694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i="1" kern="10" dirty="0" smtClean="0">
                <a:ln w="12700" cap="rnd">
                  <a:solidFill>
                    <a:srgbClr val="FFCCFF"/>
                  </a:solidFill>
                  <a:prstDash val="sysDot"/>
                  <a:round/>
                  <a:headEnd/>
                  <a:tailEnd/>
                </a:ln>
                <a:solidFill>
                  <a:srgbClr val="D34DC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TEŞEKKÜR EDERİZ</a:t>
            </a:r>
            <a:endParaRPr lang="tr-TR" sz="6600" b="1" i="1" kern="10" dirty="0">
              <a:ln w="12700" cap="rnd">
                <a:solidFill>
                  <a:srgbClr val="FFCCFF"/>
                </a:solidFill>
                <a:prstDash val="sysDot"/>
                <a:round/>
                <a:headEnd/>
                <a:tailEnd/>
              </a:ln>
              <a:solidFill>
                <a:srgbClr val="D34DC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0" y="55721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İklim Değişikliği ve Sıfır Atık Müdürlüğü</a:t>
            </a:r>
          </a:p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Hazırlayan: Çevre Müh. Betül AKÇA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321447"/>
            <a:ext cx="650085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2"/>
            <a:ext cx="785818" cy="43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6"/>
          <p:cNvGrpSpPr>
            <a:grpSpLocks/>
          </p:cNvGrpSpPr>
          <p:nvPr/>
        </p:nvGrpSpPr>
        <p:grpSpPr bwMode="auto">
          <a:xfrm>
            <a:off x="142844" y="1142984"/>
            <a:ext cx="9429816" cy="5500726"/>
            <a:chOff x="-662426" y="274019"/>
            <a:chExt cx="11990987" cy="6438344"/>
          </a:xfrm>
        </p:grpSpPr>
        <p:pic>
          <p:nvPicPr>
            <p:cNvPr id="5" name="Resim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62426" y="733899"/>
              <a:ext cx="11264261" cy="597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Metin kutusu 3"/>
            <p:cNvSpPr txBox="1">
              <a:spLocks noChangeArrowheads="1"/>
            </p:cNvSpPr>
            <p:nvPr/>
          </p:nvSpPr>
          <p:spPr bwMode="auto">
            <a:xfrm>
              <a:off x="4606341" y="274019"/>
              <a:ext cx="6722220" cy="169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tr-TR" sz="8800" b="1" dirty="0" smtClean="0">
                  <a:solidFill>
                    <a:srgbClr val="FF3300"/>
                  </a:solidFill>
                  <a:latin typeface="Calibri" pitchFamily="34" charset="0"/>
                </a:rPr>
                <a:t>NEDEN </a:t>
              </a:r>
              <a:endParaRPr lang="tr-TR" sz="8800" b="1" dirty="0">
                <a:solidFill>
                  <a:srgbClr val="FF33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ram group"/>
          <p:cNvGrpSpPr/>
          <p:nvPr/>
        </p:nvGrpSpPr>
        <p:grpSpPr>
          <a:xfrm>
            <a:off x="1714480" y="714356"/>
            <a:ext cx="2143140" cy="2357454"/>
            <a:chOff x="4526" y="0"/>
            <a:chExt cx="2715768" cy="3110745"/>
          </a:xfrm>
          <a:scene3d>
            <a:camera prst="isometricOffAxis2Left" zoom="95000"/>
            <a:lightRig rig="flat" dir="t"/>
          </a:scene3d>
        </p:grpSpPr>
        <p:sp>
          <p:nvSpPr>
            <p:cNvPr id="8" name="7 Yukarı Ok"/>
            <p:cNvSpPr/>
            <p:nvPr/>
          </p:nvSpPr>
          <p:spPr>
            <a:xfrm>
              <a:off x="4526" y="0"/>
              <a:ext cx="2715768" cy="3110745"/>
            </a:xfrm>
            <a:prstGeom prst="upArrow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8 Dikdörtgen"/>
          <p:cNvSpPr/>
          <p:nvPr/>
        </p:nvSpPr>
        <p:spPr>
          <a:xfrm>
            <a:off x="4214810" y="1071546"/>
            <a:ext cx="4357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 smtClean="0"/>
              <a:t>NÜFUS </a:t>
            </a:r>
          </a:p>
          <a:p>
            <a:pPr lvl="0"/>
            <a:r>
              <a:rPr lang="tr-TR" sz="3200" b="1" dirty="0" smtClean="0"/>
              <a:t>SANAYİLEŞME</a:t>
            </a:r>
          </a:p>
          <a:p>
            <a:pPr lvl="0"/>
            <a:r>
              <a:rPr lang="tr-TR" sz="3200" b="1" dirty="0" smtClean="0"/>
              <a:t>KENTLEŞME </a:t>
            </a:r>
          </a:p>
          <a:p>
            <a:pPr lvl="0"/>
            <a:r>
              <a:rPr lang="tr-TR" sz="3200" b="1" dirty="0" smtClean="0"/>
              <a:t>TÜKETİM</a:t>
            </a:r>
            <a:endParaRPr lang="tr-TR" sz="3200" b="1" dirty="0"/>
          </a:p>
        </p:txBody>
      </p:sp>
      <p:grpSp>
        <p:nvGrpSpPr>
          <p:cNvPr id="12" name="Diagram group"/>
          <p:cNvGrpSpPr/>
          <p:nvPr/>
        </p:nvGrpSpPr>
        <p:grpSpPr>
          <a:xfrm>
            <a:off x="1714480" y="3500438"/>
            <a:ext cx="2071702" cy="2357454"/>
            <a:chOff x="819256" y="3369974"/>
            <a:chExt cx="2715768" cy="3110745"/>
          </a:xfrm>
          <a:scene3d>
            <a:camera prst="isometricOffAxis2Left" zoom="95000"/>
            <a:lightRig rig="flat" dir="t"/>
          </a:scene3d>
        </p:grpSpPr>
        <p:sp>
          <p:nvSpPr>
            <p:cNvPr id="13" name="12 Aşağı Ok"/>
            <p:cNvSpPr/>
            <p:nvPr/>
          </p:nvSpPr>
          <p:spPr>
            <a:xfrm>
              <a:off x="819256" y="3369974"/>
              <a:ext cx="2715768" cy="311074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6">
                <a:shade val="50000"/>
                <a:hueOff val="343242"/>
                <a:satOff val="38442"/>
                <a:lumOff val="38874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13 Dikdörtgen"/>
          <p:cNvSpPr/>
          <p:nvPr/>
        </p:nvSpPr>
        <p:spPr>
          <a:xfrm flipH="1">
            <a:off x="4214810" y="3987233"/>
            <a:ext cx="471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 smtClean="0"/>
              <a:t>KAYNAKLAR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28588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   </a:t>
            </a:r>
            <a:r>
              <a:rPr lang="tr-TR" sz="3200" b="1" dirty="0" smtClean="0">
                <a:solidFill>
                  <a:srgbClr val="002060"/>
                </a:solidFill>
              </a:rPr>
              <a:t>AMBALAJ NEDİR?</a:t>
            </a:r>
            <a:br>
              <a:rPr lang="tr-TR" sz="3200" b="1" dirty="0" smtClean="0">
                <a:solidFill>
                  <a:srgbClr val="002060"/>
                </a:solidFill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4186238" cy="411652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İçine konulan ürünü koruyan, temiz ve sağlıklı olarak muhafaza etmemize yarayan ayrıca taşınmasını kolaylaştıran değerli malzemelere </a:t>
            </a:r>
            <a:r>
              <a:rPr lang="tr-TR" b="1" dirty="0" smtClean="0"/>
              <a:t>ambalaj</a:t>
            </a:r>
            <a:r>
              <a:rPr lang="tr-TR" dirty="0" smtClean="0"/>
              <a:t> denir.</a:t>
            </a:r>
            <a:endParaRPr lang="tr-TR" dirty="0"/>
          </a:p>
        </p:txBody>
      </p:sp>
      <p:pic>
        <p:nvPicPr>
          <p:cNvPr id="4" name="Picture 3" descr="C:\Users\Nazli\Documents\sunumlaricinfotolar\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3071834" cy="3357586"/>
          </a:xfrm>
          <a:prstGeom prst="rect">
            <a:avLst/>
          </a:prstGeom>
          <a:noFill/>
        </p:spPr>
      </p:pic>
      <p:pic>
        <p:nvPicPr>
          <p:cNvPr id="5" name="4 Resim" descr="selcuklu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00042"/>
            <a:ext cx="1565921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588</Words>
  <Application>Microsoft Office PowerPoint</Application>
  <PresentationFormat>Ekran Gösterisi (4:3)</PresentationFormat>
  <Paragraphs>150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Cumba</vt:lpstr>
      <vt:lpstr>SELÇUKLU BELEDİYESİ   İKLİM DEĞİŞİKLİĞİ VE SIFIR ATIK MÜDÜRLÜĞÜ </vt:lpstr>
      <vt:lpstr>                      ÇEVRE NEDİR? </vt:lpstr>
      <vt:lpstr>           ÇEVRE SORUNLARI NELERDİR?</vt:lpstr>
      <vt:lpstr>ÇEVRE KİRLİLİĞİNİN NEDENLERİ?</vt:lpstr>
      <vt:lpstr>Slayt 5</vt:lpstr>
      <vt:lpstr>Slayt 6</vt:lpstr>
      <vt:lpstr>Slayt 7</vt:lpstr>
      <vt:lpstr>Slayt 8</vt:lpstr>
      <vt:lpstr>   AMBALAJ NEDİR? </vt:lpstr>
      <vt:lpstr>AMBALAJ ATIKLARI ve GERİ DÖNÜŞÜMÜN ÖNEMİ </vt:lpstr>
      <vt:lpstr>Slayt 11</vt:lpstr>
      <vt:lpstr>AMBALAJ ATIKLARI ve  GERİ DÖNÜŞÜMÜN ÖNEMİ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GERİ DÖNÜŞÜM</vt:lpstr>
      <vt:lpstr>TEKRAR KULLANIM</vt:lpstr>
      <vt:lpstr>GERİ DÖNÜŞEBİLEN AMBALAJLAR </vt:lpstr>
      <vt:lpstr>AMBALAJ ATIKLARI</vt:lpstr>
      <vt:lpstr>AMBALAJ ATIKLARI</vt:lpstr>
      <vt:lpstr>AMBALAJ ATIKLARI</vt:lpstr>
      <vt:lpstr>AMBALAJ ATIKLARI</vt:lpstr>
      <vt:lpstr>AMBALAJ ATIKLARI</vt:lpstr>
      <vt:lpstr>AMBALAJ ATIKLARI</vt:lpstr>
      <vt:lpstr>Slayt 30</vt:lpstr>
      <vt:lpstr>AMBALAJ ATIKLARININ TOPLANMASI </vt:lpstr>
      <vt:lpstr>LİSANSLI TOPLAMA AYIRMA TESİSİ </vt:lpstr>
      <vt:lpstr>LİSANSLI TOPLAMA AYIRMA TESİSİ </vt:lpstr>
      <vt:lpstr>      ÇÖZÜM YÖNTEMLERİ </vt:lpstr>
      <vt:lpstr>     Tekrar Kullanım – 50’ler</vt:lpstr>
      <vt:lpstr>Slayt 36</vt:lpstr>
      <vt:lpstr>Tekrar Kullanım – 90’lar</vt:lpstr>
      <vt:lpstr>TEKRAR KULLANIM – 90’lar</vt:lpstr>
      <vt:lpstr>Tekrar Kullanım – 90’lar</vt:lpstr>
      <vt:lpstr>AZALTIM - 2015</vt:lpstr>
      <vt:lpstr>KAĞIT - KARTON GERİ DÖNÜŞÜMÜ </vt:lpstr>
      <vt:lpstr>METAL GERİ DÖNÜŞÜMÜ</vt:lpstr>
      <vt:lpstr>CAM GERİ DÖNÜŞÜMÜ </vt:lpstr>
      <vt:lpstr>PLASTİK GERİ DÖNÜŞÜMÜ </vt:lpstr>
      <vt:lpstr>AHŞAP GERİ DÖNÜŞÜMÜ </vt:lpstr>
      <vt:lpstr>Slayt 46</vt:lpstr>
      <vt:lpstr>Slayt 47</vt:lpstr>
      <vt:lpstr>GERİ DÖNÜŞÜM</vt:lpstr>
      <vt:lpstr>GERİ DÖNÜŞÜM</vt:lpstr>
      <vt:lpstr>SIFIR ATIK İLE; </vt:lpstr>
      <vt:lpstr>Slayt 51</vt:lpstr>
      <vt:lpstr>ATIK PİLLER</vt:lpstr>
      <vt:lpstr>Slayt 53</vt:lpstr>
      <vt:lpstr>MOBİL ATIK GETİRME MERKEZLERİ</vt:lpstr>
      <vt:lpstr>Slayt 55</vt:lpstr>
      <vt:lpstr>Slayt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SELÇUKLU BELEDİYESİ  ÇEVRE KORUMA VE KONTROL MÜDÜRLÜĞÜ</dc:title>
  <dc:creator>Betül AKÇA</dc:creator>
  <cp:lastModifiedBy>Okul</cp:lastModifiedBy>
  <cp:revision>104</cp:revision>
  <dcterms:created xsi:type="dcterms:W3CDTF">2017-11-22T12:30:47Z</dcterms:created>
  <dcterms:modified xsi:type="dcterms:W3CDTF">2022-06-03T07:24:35Z</dcterms:modified>
</cp:coreProperties>
</file>